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42"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The Seventh-day Adventist Church has always existed to reach every human being in the world. We believe that God really loves our world and has called us to reach the world for Him. In the next few minutes we will learn how our church plans to do this globally.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381000" y="685800"/>
            <a:ext cx="6096000" cy="3429000"/>
          </a:xfrm>
        </p:spPr>
      </p:sp>
      <p:sp>
        <p:nvSpPr>
          <p:cNvPr id="3" name="Märkmete kohatäide 2"/>
          <p:cNvSpPr>
            <a:spLocks noGrp="1"/>
          </p:cNvSpPr>
          <p:nvPr>
            <p:ph type="body" idx="1"/>
          </p:nvPr>
        </p:nvSpPr>
        <p:spPr/>
        <p:txBody>
          <a:bodyPr/>
          <a:lstStyle/>
          <a:p>
            <a:endParaRPr lang="et-EE" dirty="0"/>
          </a:p>
        </p:txBody>
      </p:sp>
    </p:spTree>
    <p:extLst>
      <p:ext uri="{BB962C8B-B14F-4D97-AF65-F5344CB8AC3E}">
        <p14:creationId xmlns:p14="http://schemas.microsoft.com/office/powerpoint/2010/main" val="223027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xfrm>
            <a:off x="381000" y="685800"/>
            <a:ext cx="6096000" cy="3429000"/>
          </a:xfrm>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Our Mission is very clear. The mission of the Seventh-day Adventist Church is to call all people to become disciples of Jesus Christ, to proclaim the everlasting gospel embraced by the three angels’ messages (Revelation 14:6-12), and to prepare the world for Christ’s soon return.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A few years ago the Adventist Church conducted a large global research to understand the beliefs, attitudes and experiences of members and former members. The results have been analyzed very carefully. Here are just a few of the findings: </a:t>
            </a:r>
          </a:p>
          <a:p>
            <a:endParaRPr/>
          </a:p>
          <a:p>
            <a:r>
              <a:t>Sabbath School is very helpful to most members</a:t>
            </a:r>
          </a:p>
          <a:p>
            <a:endParaRPr/>
          </a:p>
          <a:p>
            <a:r>
              <a:t>Most of our members haven’t experienced Adventist Education</a:t>
            </a:r>
          </a:p>
          <a:p>
            <a:endParaRPr/>
          </a:p>
          <a:p>
            <a:r>
              <a:t>Local churches struggle to care for it's members</a:t>
            </a:r>
          </a:p>
          <a:p>
            <a:endParaRPr/>
          </a:p>
          <a:p>
            <a:r>
              <a:t>Family worship is on the decline</a:t>
            </a:r>
          </a:p>
          <a:p>
            <a:endParaRPr/>
          </a:p>
          <a:p>
            <a:r>
              <a:t>Belief in Ellen White as a prophet is strong globally</a:t>
            </a:r>
            <a:br/>
            <a:r>
              <a:t>but fewer people actually read her writings</a:t>
            </a:r>
          </a:p>
          <a:p>
            <a:endParaRPr/>
          </a:p>
          <a:p>
            <a:r>
              <a:t>More mobile technology is needed to Reach the World</a:t>
            </a:r>
          </a:p>
          <a:p>
            <a:endParaRPr/>
          </a:p>
          <a:p>
            <a:r>
              <a:t>The biggest mission challenges are the 10/40 window</a:t>
            </a:r>
            <a:br/>
            <a:r>
              <a:t>and  large cities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Based on this research, the global strategy of the Seventh-day Adventist Church is to reach the world by pursuing 21 objectives grouped into three drives:</a:t>
            </a:r>
          </a:p>
          <a:p>
            <a:r>
              <a:t>REACH UP TO GOD</a:t>
            </a:r>
          </a:p>
          <a:p>
            <a:r>
              <a:t>REACH IN WITH GOD</a:t>
            </a:r>
          </a:p>
          <a:p>
            <a:r>
              <a:t>REACH OUT WITH GOD</a:t>
            </a:r>
          </a:p>
          <a:p>
            <a:endParaRPr/>
          </a:p>
          <a:p>
            <a:endParaRP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The first drive is to Reach up to God. The objectives are:</a:t>
            </a:r>
          </a:p>
          <a:p>
            <a:endParaRPr/>
          </a:p>
          <a:p>
            <a:r>
              <a:t>To involve Adventist members in daily Bible study</a:t>
            </a:r>
          </a:p>
          <a:p>
            <a:r>
              <a:t>To engage all members in doctrinal study, as essential to </a:t>
            </a:r>
            <a:br/>
            <a:r>
              <a:t>spiritual maturity</a:t>
            </a:r>
          </a:p>
          <a:p>
            <a:r>
              <a:t>To make all members better acquainted with Ellen White’s </a:t>
            </a:r>
            <a:br/>
            <a:r>
              <a:t>counsel</a:t>
            </a:r>
          </a:p>
          <a:p>
            <a:r>
              <a:t>To increase the engagement of church members in Biblically authentic</a:t>
            </a:r>
            <a:br/>
            <a:r>
              <a:t>spiritual practices</a:t>
            </a:r>
          </a:p>
          <a:p>
            <a:r>
              <a:t>To foster among pastors, teachers, members, and students in denominational institutions, greater appreciation for and insight from a study of Scripture that uses the historical-grammatical method and historicist approach to interpretation, including the understanding of prophecy </a:t>
            </a:r>
          </a:p>
          <a:p>
            <a:r>
              <a:t>Church members to adopt regular patterns of worship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The second drive is to Reach in with God. The objectives are:</a:t>
            </a:r>
          </a:p>
          <a:p>
            <a:endParaRPr/>
          </a:p>
          <a:p>
            <a:r>
              <a:t> To enhance unity and community among church </a:t>
            </a:r>
            <a:br/>
            <a:r>
              <a:t>members</a:t>
            </a:r>
            <a:br/>
            <a:endParaRPr/>
          </a:p>
          <a:p>
            <a:r>
              <a:t>To nurture believers as part of a discipling process and </a:t>
            </a:r>
            <a:br/>
            <a:r>
              <a:t>to involve them in service</a:t>
            </a:r>
            <a:br/>
            <a:endParaRPr/>
          </a:p>
          <a:p>
            <a:r>
              <a:t> To increase the engagement of young people in the life of the Church</a:t>
            </a:r>
            <a:br/>
            <a:endParaRPr/>
          </a:p>
          <a:p>
            <a:r>
              <a:t> To affirm the administrative role of pastors in organizational leadership</a:t>
            </a:r>
            <a:br/>
            <a:endParaRPr/>
          </a:p>
          <a:p>
            <a:r>
              <a:t> To improve leadership practices which enhance the credibility of,</a:t>
            </a:r>
            <a:br/>
            <a:r>
              <a:t>and trust in, the Church organization, its operations, and mission initiatives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The third drive is to Reach in with God. The objectives are:</a:t>
            </a:r>
          </a:p>
          <a:p>
            <a:endParaRPr/>
          </a:p>
          <a:p>
            <a:r>
              <a:t>To enhance outreach and presence across the 10/40 </a:t>
            </a:r>
            <a:br/>
            <a:r>
              <a:t>Window</a:t>
            </a:r>
            <a:br/>
            <a:endParaRPr/>
          </a:p>
          <a:p>
            <a:r>
              <a:t>To enhance outreach and presence in large urban areas </a:t>
            </a:r>
            <a:br/>
            <a:r>
              <a:t>worldwide</a:t>
            </a:r>
            <a:br/>
            <a:endParaRPr/>
          </a:p>
          <a:p>
            <a:r>
              <a:t>To make planting new groups of believers a priority outside the</a:t>
            </a:r>
            <a:br/>
            <a:r>
              <a:t>10/40 Window</a:t>
            </a:r>
            <a:br/>
            <a:endParaRPr/>
          </a:p>
          <a:p>
            <a:r>
              <a:t>To substantially reorient our understanding and methods of mission</a:t>
            </a:r>
            <a:br/>
            <a:endParaRPr/>
          </a:p>
          <a:p>
            <a:r>
              <a:t>To engage all church members, pastors and leaders in full partnership</a:t>
            </a:r>
            <a:br/>
            <a:endParaRPr/>
          </a:p>
          <a:p>
            <a:r>
              <a:t>To involve young people in the mission of the Church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t>still under the Reach out with God drive the last objectives are:</a:t>
            </a:r>
          </a:p>
          <a:p>
            <a:endParaRPr/>
          </a:p>
          <a:p>
            <a:r>
              <a:t>To encourage local churches to take the initiative in  </a:t>
            </a:r>
            <a:br/>
            <a:r>
              <a:t>communicating the three angels’ messages and carrying out</a:t>
            </a:r>
            <a:br/>
            <a:r>
              <a:t>the  mission of the Seventh-day Adventist Church</a:t>
            </a:r>
            <a:br/>
            <a:endParaRPr/>
          </a:p>
          <a:p>
            <a:r>
              <a:t>To raise the profile of mission to non-Christian religions </a:t>
            </a:r>
            <a:br/>
            <a:r>
              <a:t>and belief systems</a:t>
            </a:r>
            <a:br/>
            <a:endParaRPr/>
          </a:p>
          <a:p>
            <a:r>
              <a:t>To strengthen the world Church’s global resources for mission</a:t>
            </a:r>
            <a:br/>
            <a:endParaRPr/>
          </a:p>
          <a:p>
            <a:r>
              <a:t>To optimize communication plans and methodologies so as to empower the</a:t>
            </a:r>
            <a:br/>
            <a:r>
              <a:t>work and witness of the Church</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It is clear that every leader within the Seventh-day Adventist Church dreams of the day when every single member, including all of us here, will be involved with the mission of reaching the world. Our time has come to offer our talents, time and resources to Jesus and his Mission.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a:lvl1pPr>
          </a:lstStyle>
          <a:p>
            <a:r>
              <a:t>–Johnny Appleseed</a:t>
            </a:r>
          </a:p>
        </p:txBody>
      </p:sp>
      <p:sp>
        <p:nvSpPr>
          <p:cNvPr id="94" name="Shape 94"/>
          <p:cNvSpPr>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defRPr sz="52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8000" y="0"/>
            <a:ext cx="18288000"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07210" y="892968"/>
            <a:ext cx="13751720" cy="832247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11935814" y="13001625"/>
            <a:ext cx="494513" cy="5111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72876"/>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97265"/>
            <a:ext cx="7500938" cy="576857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61171"/>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61171"/>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504353" y="1250156"/>
            <a:ext cx="7500939"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625078"/>
            <a:ext cx="15609094" cy="303609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61171"/>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35814" y="1301055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17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1pPr>
      <a:lvl2pPr marL="1061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2pPr>
      <a:lvl3pPr marL="1506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3pPr>
      <a:lvl4pPr marL="1950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4pPr>
      <a:lvl5pPr marL="2395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5pPr>
      <a:lvl6pPr marL="2839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1" marR="0" indent="-617361" algn="l" defTabSz="821531" rtl="0" latinLnBrk="0">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31741D0-7025-4026-8639-AE6BD793E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692"/>
            <a:ext cx="24384000" cy="1377281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FEFC757-CEF6-4BFF-B5F8-BB76C65C4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14" y="0"/>
            <a:ext cx="24482228" cy="1382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LiteBLUE.png"/>
          <p:cNvPicPr>
            <a:picLocks noChangeAspect="1"/>
          </p:cNvPicPr>
          <p:nvPr/>
        </p:nvPicPr>
        <p:blipFill>
          <a:blip r:embed="rId3">
            <a:extLst/>
          </a:blip>
          <a:stretch>
            <a:fillRect/>
          </a:stretch>
        </p:blipFill>
        <p:spPr>
          <a:xfrm>
            <a:off x="0" y="-27709"/>
            <a:ext cx="24384000" cy="13716000"/>
          </a:xfrm>
          <a:prstGeom prst="rect">
            <a:avLst/>
          </a:prstGeom>
          <a:ln w="12700">
            <a:miter lim="400000"/>
          </a:ln>
        </p:spPr>
      </p:pic>
      <p:sp>
        <p:nvSpPr>
          <p:cNvPr id="124" name="Shape 124"/>
          <p:cNvSpPr>
            <a:spLocks noGrp="1"/>
          </p:cNvSpPr>
          <p:nvPr>
            <p:ph type="subTitle" sz="half" idx="1"/>
          </p:nvPr>
        </p:nvSpPr>
        <p:spPr>
          <a:xfrm>
            <a:off x="1268287" y="4121204"/>
            <a:ext cx="11818855" cy="7503849"/>
          </a:xfrm>
          <a:prstGeom prst="rect">
            <a:avLst/>
          </a:prstGeom>
        </p:spPr>
        <p:txBody>
          <a:bodyPr>
            <a:normAutofit/>
          </a:bodyPr>
          <a:lstStyle>
            <a:lvl1pPr algn="l" defTabSz="457200">
              <a:lnSpc>
                <a:spcPct val="140000"/>
              </a:lnSpc>
              <a:defRPr sz="4100">
                <a:latin typeface="Raleway"/>
                <a:ea typeface="Raleway"/>
                <a:cs typeface="Raleway"/>
                <a:sym typeface="Raleway"/>
              </a:defRPr>
            </a:lvl1pPr>
          </a:lstStyle>
          <a:p>
            <a:r>
              <a:rPr lang="et-EE" dirty="0">
                <a:latin typeface="Raleway Medium" panose="020B0603030101060003" pitchFamily="34" charset="-70"/>
              </a:rPr>
              <a:t>Seitsmenda päeva adventistide koguduse missiooniks on kutsuda kõiki inimesi </a:t>
            </a:r>
            <a:br>
              <a:rPr lang="et-EE" dirty="0">
                <a:latin typeface="Raleway Medium" panose="020B0603030101060003" pitchFamily="34" charset="-70"/>
              </a:rPr>
            </a:br>
            <a:r>
              <a:rPr lang="et-EE" dirty="0">
                <a:latin typeface="Raleway Medium" panose="020B0603030101060003" pitchFamily="34" charset="-70"/>
              </a:rPr>
              <a:t>Jeesus Kristuse jüngriks, kuulutada igavest evangeeliumi kolmeinglikuulutuse kujul </a:t>
            </a:r>
            <a:br>
              <a:rPr lang="et-EE" dirty="0">
                <a:latin typeface="Raleway Medium" panose="020B0603030101060003" pitchFamily="34" charset="-70"/>
              </a:rPr>
            </a:br>
            <a:r>
              <a:rPr lang="et-EE" dirty="0">
                <a:latin typeface="Raleway Medium" panose="020B0603030101060003" pitchFamily="34" charset="-70"/>
              </a:rPr>
              <a:t>(Ilm</a:t>
            </a:r>
            <a:r>
              <a:rPr dirty="0">
                <a:latin typeface="Raleway Medium" panose="020B0603030101060003" pitchFamily="34" charset="-70"/>
              </a:rPr>
              <a:t> 14:6-12)</a:t>
            </a:r>
            <a:r>
              <a:rPr lang="et-EE" dirty="0">
                <a:latin typeface="Raleway Medium" panose="020B0603030101060003" pitchFamily="34" charset="-70"/>
              </a:rPr>
              <a:t> ja valmistada maailma ette </a:t>
            </a:r>
            <a:br>
              <a:rPr lang="et-EE" dirty="0">
                <a:latin typeface="Raleway Medium" panose="020B0603030101060003" pitchFamily="34" charset="-70"/>
              </a:rPr>
            </a:br>
            <a:r>
              <a:rPr lang="et-EE" dirty="0">
                <a:latin typeface="Raleway Medium" panose="020B0603030101060003" pitchFamily="34" charset="-70"/>
              </a:rPr>
              <a:t>Kristuse peatseks tulekuks.</a:t>
            </a:r>
            <a:endParaRPr dirty="0">
              <a:latin typeface="Raleway Medium" panose="020B0603030101060003" pitchFamily="34" charset="-70"/>
            </a:endParaRPr>
          </a:p>
        </p:txBody>
      </p:sp>
      <p:pic>
        <p:nvPicPr>
          <p:cNvPr id="125" name="pasted-image.png"/>
          <p:cNvPicPr>
            <a:picLocks noChangeAspect="1"/>
          </p:cNvPicPr>
          <p:nvPr/>
        </p:nvPicPr>
        <p:blipFill>
          <a:blip r:embed="rId4">
            <a:extLst/>
          </a:blip>
          <a:stretch>
            <a:fillRect/>
          </a:stretch>
        </p:blipFill>
        <p:spPr>
          <a:xfrm>
            <a:off x="14935823" y="579688"/>
            <a:ext cx="7293441" cy="7293441"/>
          </a:xfrm>
          <a:prstGeom prst="rect">
            <a:avLst/>
          </a:prstGeom>
          <a:ln w="12700">
            <a:miter lim="400000"/>
          </a:ln>
        </p:spPr>
      </p:pic>
      <p:pic>
        <p:nvPicPr>
          <p:cNvPr id="126" name="pasted-image.png"/>
          <p:cNvPicPr>
            <a:picLocks noChangeAspect="1"/>
          </p:cNvPicPr>
          <p:nvPr/>
        </p:nvPicPr>
        <p:blipFill>
          <a:blip r:embed="rId5">
            <a:extLst/>
          </a:blip>
          <a:stretch>
            <a:fillRect/>
          </a:stretch>
        </p:blipFill>
        <p:spPr>
          <a:xfrm>
            <a:off x="18396604" y="5995326"/>
            <a:ext cx="5986741" cy="7503848"/>
          </a:xfrm>
          <a:prstGeom prst="rect">
            <a:avLst/>
          </a:prstGeom>
          <a:ln w="12700">
            <a:miter lim="400000"/>
          </a:ln>
        </p:spPr>
      </p:pic>
      <p:pic>
        <p:nvPicPr>
          <p:cNvPr id="127" name="pasted-image.png"/>
          <p:cNvPicPr>
            <a:picLocks noChangeAspect="1"/>
          </p:cNvPicPr>
          <p:nvPr/>
        </p:nvPicPr>
        <p:blipFill>
          <a:blip r:embed="rId6">
            <a:extLst/>
          </a:blip>
          <a:stretch>
            <a:fillRect/>
          </a:stretch>
        </p:blipFill>
        <p:spPr>
          <a:xfrm>
            <a:off x="13703369" y="6406760"/>
            <a:ext cx="5741999" cy="5715780"/>
          </a:xfrm>
          <a:prstGeom prst="rect">
            <a:avLst/>
          </a:prstGeom>
          <a:ln w="12700">
            <a:miter lim="400000"/>
          </a:ln>
        </p:spPr>
      </p:pic>
      <p:sp>
        <p:nvSpPr>
          <p:cNvPr id="128" name="Shape 128"/>
          <p:cNvSpPr/>
          <p:nvPr/>
        </p:nvSpPr>
        <p:spPr>
          <a:xfrm>
            <a:off x="1449387" y="1718909"/>
            <a:ext cx="18544916" cy="187337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fontScale="25000" lnSpcReduction="20000"/>
          </a:bodyPr>
          <a:lstStyle>
            <a:lvl1pPr algn="l" defTabSz="772239">
              <a:lnSpc>
                <a:spcPts val="27900"/>
              </a:lnSpc>
              <a:defRPr sz="11750">
                <a:latin typeface="Raleway SemiBold"/>
                <a:ea typeface="Raleway SemiBold"/>
                <a:cs typeface="Raleway SemiBold"/>
                <a:sym typeface="Raleway SemiBold"/>
              </a:defRPr>
            </a:lvl1pPr>
          </a:lstStyle>
          <a:p>
            <a:endParaRPr dirty="0">
              <a:latin typeface="Times New Roman" panose="02020603050405020304" pitchFamily="18" charset="0"/>
              <a:cs typeface="Times New Roman" panose="02020603050405020304" pitchFamily="18" charset="0"/>
            </a:endParaRPr>
          </a:p>
        </p:txBody>
      </p:sp>
      <p:sp>
        <p:nvSpPr>
          <p:cNvPr id="8" name="Shape 128">
            <a:extLst>
              <a:ext uri="{FF2B5EF4-FFF2-40B4-BE49-F238E27FC236}">
                <a16:creationId xmlns:a16="http://schemas.microsoft.com/office/drawing/2014/main" id="{168B146E-48F8-4ABE-8FEA-2F18E30DEAE1}"/>
              </a:ext>
            </a:extLst>
          </p:cNvPr>
          <p:cNvSpPr/>
          <p:nvPr/>
        </p:nvSpPr>
        <p:spPr>
          <a:xfrm>
            <a:off x="1268287" y="490747"/>
            <a:ext cx="18544916" cy="187337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Autofit/>
          </a:bodyPr>
          <a:lstStyle>
            <a:lvl1pPr algn="l" defTabSz="772239">
              <a:lnSpc>
                <a:spcPts val="27900"/>
              </a:lnSpc>
              <a:defRPr sz="11750">
                <a:latin typeface="Raleway SemiBold"/>
                <a:ea typeface="Raleway SemiBold"/>
                <a:cs typeface="Raleway SemiBold"/>
                <a:sym typeface="Raleway SemiBold"/>
              </a:defRPr>
            </a:lvl1pPr>
          </a:lstStyle>
          <a:p>
            <a:r>
              <a:rPr lang="et-EE" sz="9600" dirty="0"/>
              <a:t>Meie</a:t>
            </a:r>
            <a:r>
              <a:rPr lang="et-EE" sz="11700" dirty="0"/>
              <a:t> </a:t>
            </a:r>
            <a:r>
              <a:rPr lang="et-EE" sz="9600" dirty="0"/>
              <a:t>missioon</a:t>
            </a:r>
            <a:endParaRPr sz="96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LiteBLU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3" name="Shape 133"/>
          <p:cNvSpPr/>
          <p:nvPr/>
        </p:nvSpPr>
        <p:spPr>
          <a:xfrm>
            <a:off x="1370650" y="4352776"/>
            <a:ext cx="17109855" cy="89562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Enamik koguduseliikmeid leiab, et hingamispäevakool </a:t>
            </a:r>
            <a:br>
              <a:rPr lang="et-EE" dirty="0"/>
            </a:br>
            <a:r>
              <a:rPr lang="et-EE" dirty="0"/>
              <a:t>on neile suureks kasuks.</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Suurem osa koguduseliikmetest ei ole saanud osa adventharidusest.</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Kohalikel kogudustel on raskusi oma liikmete eest </a:t>
            </a:r>
            <a:br>
              <a:rPr lang="et-EE" dirty="0"/>
            </a:br>
            <a:r>
              <a:rPr lang="et-EE" dirty="0"/>
              <a:t>hoolitsemisega.</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Perekondlikud pühendusajad on liikmete hulgas </a:t>
            </a:r>
            <a:br>
              <a:rPr lang="et-EE" dirty="0"/>
            </a:br>
            <a:r>
              <a:rPr lang="et-EE" dirty="0"/>
              <a:t>langustendentsis.</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Usk Ellen </a:t>
            </a:r>
            <a:r>
              <a:rPr lang="et-EE" dirty="0" err="1"/>
              <a:t>White’i</a:t>
            </a:r>
            <a:r>
              <a:rPr lang="et-EE" dirty="0"/>
              <a:t> prohvetlikku andi on üle maailma tugev, </a:t>
            </a:r>
            <a:br>
              <a:rPr lang="et-EE" dirty="0"/>
            </a:br>
            <a:r>
              <a:rPr lang="et-EE" dirty="0"/>
              <a:t>kuid vähem on inimesi, kes tema kirjutisi loeks. </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Maailmani jõudmiseks on vaja rohkem tehnoloogiat kasutada.</a:t>
            </a:r>
            <a:endParaRPr dirty="0"/>
          </a:p>
          <a:p>
            <a:pPr marL="571500" indent="-571500" algn="l" defTabSz="12700">
              <a:spcBef>
                <a:spcPts val="1800"/>
              </a:spcBef>
              <a:buSzPct val="100000"/>
              <a:buFont typeface="Arial" panose="020B0604020202020204" pitchFamily="34" charset="0"/>
              <a:buChar char="•"/>
              <a:defRPr sz="4100">
                <a:latin typeface="Raleway Medium"/>
                <a:ea typeface="Raleway Medium"/>
                <a:cs typeface="Raleway Medium"/>
                <a:sym typeface="Raleway Medium"/>
              </a:defRPr>
            </a:pPr>
            <a:r>
              <a:rPr lang="et-EE" dirty="0"/>
              <a:t>Suurimaks misjoniväljakutseks on </a:t>
            </a:r>
            <a:r>
              <a:rPr dirty="0"/>
              <a:t>10/40 </a:t>
            </a:r>
            <a:r>
              <a:rPr lang="et-EE" dirty="0"/>
              <a:t>aken ja suurlinnad.</a:t>
            </a:r>
            <a:endParaRPr dirty="0"/>
          </a:p>
        </p:txBody>
      </p:sp>
      <p:sp>
        <p:nvSpPr>
          <p:cNvPr id="134" name="Shape 134"/>
          <p:cNvSpPr>
            <a:spLocks noGrp="1"/>
          </p:cNvSpPr>
          <p:nvPr>
            <p:ph type="subTitle" sz="quarter" idx="1"/>
          </p:nvPr>
        </p:nvSpPr>
        <p:spPr>
          <a:xfrm>
            <a:off x="10116608" y="-2042937"/>
            <a:ext cx="20340620" cy="1404659"/>
          </a:xfrm>
          <a:prstGeom prst="rect">
            <a:avLst/>
          </a:prstGeom>
        </p:spPr>
        <p:txBody>
          <a:bodyPr>
            <a:normAutofit lnSpcReduction="10000"/>
          </a:bodyPr>
          <a:lstStyle>
            <a:lvl1pPr algn="l" defTabSz="558641">
              <a:defRPr sz="8500">
                <a:latin typeface="Raleway SemiBold"/>
                <a:ea typeface="Raleway SemiBold"/>
                <a:cs typeface="Raleway SemiBold"/>
                <a:sym typeface="Raleway SemiBold"/>
              </a:defRPr>
            </a:lvl1pPr>
          </a:lstStyle>
          <a:p>
            <a:r>
              <a:t>Based on Research we learnt that:</a:t>
            </a:r>
          </a:p>
        </p:txBody>
      </p:sp>
      <p:pic>
        <p:nvPicPr>
          <p:cNvPr id="135" name="pasted-image.png"/>
          <p:cNvPicPr>
            <a:picLocks noChangeAspect="1"/>
          </p:cNvPicPr>
          <p:nvPr/>
        </p:nvPicPr>
        <p:blipFill>
          <a:blip r:embed="rId4">
            <a:extLst/>
          </a:blip>
          <a:stretch>
            <a:fillRect/>
          </a:stretch>
        </p:blipFill>
        <p:spPr>
          <a:xfrm>
            <a:off x="15592310" y="406926"/>
            <a:ext cx="9991210" cy="8690365"/>
          </a:xfrm>
          <a:prstGeom prst="rect">
            <a:avLst/>
          </a:prstGeom>
          <a:ln w="12700">
            <a:miter lim="400000"/>
          </a:ln>
        </p:spPr>
      </p:pic>
      <p:sp>
        <p:nvSpPr>
          <p:cNvPr id="136" name="Shape 136"/>
          <p:cNvSpPr/>
          <p:nvPr/>
        </p:nvSpPr>
        <p:spPr>
          <a:xfrm>
            <a:off x="1370650" y="734389"/>
            <a:ext cx="18544915" cy="187337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Autofit/>
          </a:bodyPr>
          <a:lstStyle>
            <a:lvl1pPr algn="l" defTabSz="772239">
              <a:lnSpc>
                <a:spcPts val="27900"/>
              </a:lnSpc>
              <a:defRPr sz="11750">
                <a:latin typeface="Raleway SemiBold"/>
                <a:ea typeface="Raleway SemiBold"/>
                <a:cs typeface="Raleway SemiBold"/>
                <a:sym typeface="Raleway SemiBold"/>
              </a:defRPr>
            </a:lvl1pPr>
          </a:lstStyle>
          <a:p>
            <a:pPr>
              <a:lnSpc>
                <a:spcPct val="100000"/>
              </a:lnSpc>
            </a:pPr>
            <a:r>
              <a:rPr lang="et-EE" sz="9600" dirty="0"/>
              <a:t>Uuringu tulemused </a:t>
            </a:r>
            <a:br>
              <a:rPr lang="et-EE" sz="9600" dirty="0"/>
            </a:br>
            <a:r>
              <a:rPr lang="et-EE" sz="9600" dirty="0"/>
              <a:t>näitavad, et:</a:t>
            </a:r>
            <a:endParaRPr sz="96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3">
                                            <p:bg/>
                                          </p:spTgt>
                                        </p:tgtEl>
                                        <p:attrNameLst>
                                          <p:attrName>style.visibility</p:attrName>
                                        </p:attrNameLst>
                                      </p:cBhvr>
                                      <p:to>
                                        <p:strVal val="visible"/>
                                      </p:to>
                                    </p:set>
                                    <p:animEffect transition="in" filter="dissolve">
                                      <p:cBhvr>
                                        <p:cTn id="7" dur="1000"/>
                                        <p:tgtEl>
                                          <p:spTgt spid="133">
                                            <p:bg/>
                                          </p:spTgt>
                                        </p:tgtEl>
                                      </p:cBhvr>
                                    </p:animEffect>
                                  </p:childTnLst>
                                </p:cTn>
                              </p:par>
                              <p:par>
                                <p:cTn id="8" presetID="9" presetClass="entr" presetSubtype="0" fill="hold" grpId="1" nodeType="withEffect">
                                  <p:stCondLst>
                                    <p:cond delay="0"/>
                                  </p:stCondLst>
                                  <p:iterate>
                                    <p:tmAbs val="0"/>
                                  </p:iterate>
                                  <p:childTnLst>
                                    <p:set>
                                      <p:cBhvr>
                                        <p:cTn id="9" fill="hold"/>
                                        <p:tgtEl>
                                          <p:spTgt spid="133">
                                            <p:txEl>
                                              <p:pRg st="0" end="0"/>
                                            </p:txEl>
                                          </p:spTgt>
                                        </p:tgtEl>
                                        <p:attrNameLst>
                                          <p:attrName>style.visibility</p:attrName>
                                        </p:attrNameLst>
                                      </p:cBhvr>
                                      <p:to>
                                        <p:strVal val="visible"/>
                                      </p:to>
                                    </p:set>
                                    <p:animEffect transition="in" filter="dissolve">
                                      <p:cBhvr>
                                        <p:cTn id="10" dur="1000"/>
                                        <p:tgtEl>
                                          <p:spTgt spid="1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3">
                                            <p:txEl>
                                              <p:pRg st="1" end="1"/>
                                            </p:txEl>
                                          </p:spTgt>
                                        </p:tgtEl>
                                        <p:attrNameLst>
                                          <p:attrName>style.visibility</p:attrName>
                                        </p:attrNameLst>
                                      </p:cBhvr>
                                      <p:to>
                                        <p:strVal val="visible"/>
                                      </p:to>
                                    </p:set>
                                    <p:animEffect transition="in" filter="dissolve">
                                      <p:cBhvr>
                                        <p:cTn id="15" dur="1000"/>
                                        <p:tgtEl>
                                          <p:spTgt spid="1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33">
                                            <p:txEl>
                                              <p:pRg st="2" end="2"/>
                                            </p:txEl>
                                          </p:spTgt>
                                        </p:tgtEl>
                                        <p:attrNameLst>
                                          <p:attrName>style.visibility</p:attrName>
                                        </p:attrNameLst>
                                      </p:cBhvr>
                                      <p:to>
                                        <p:strVal val="visible"/>
                                      </p:to>
                                    </p:set>
                                    <p:animEffect transition="in" filter="dissolve">
                                      <p:cBhvr>
                                        <p:cTn id="20" dur="1000"/>
                                        <p:tgtEl>
                                          <p:spTgt spid="1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33">
                                            <p:txEl>
                                              <p:pRg st="3" end="3"/>
                                            </p:txEl>
                                          </p:spTgt>
                                        </p:tgtEl>
                                        <p:attrNameLst>
                                          <p:attrName>style.visibility</p:attrName>
                                        </p:attrNameLst>
                                      </p:cBhvr>
                                      <p:to>
                                        <p:strVal val="visible"/>
                                      </p:to>
                                    </p:set>
                                    <p:animEffect transition="in" filter="dissolve">
                                      <p:cBhvr>
                                        <p:cTn id="25" dur="1000"/>
                                        <p:tgtEl>
                                          <p:spTgt spid="1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33">
                                            <p:txEl>
                                              <p:pRg st="4" end="4"/>
                                            </p:txEl>
                                          </p:spTgt>
                                        </p:tgtEl>
                                        <p:attrNameLst>
                                          <p:attrName>style.visibility</p:attrName>
                                        </p:attrNameLst>
                                      </p:cBhvr>
                                      <p:to>
                                        <p:strVal val="visible"/>
                                      </p:to>
                                    </p:set>
                                    <p:animEffect transition="in" filter="dissolve">
                                      <p:cBhvr>
                                        <p:cTn id="30" dur="1000"/>
                                        <p:tgtEl>
                                          <p:spTgt spid="13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33">
                                            <p:txEl>
                                              <p:pRg st="5" end="5"/>
                                            </p:txEl>
                                          </p:spTgt>
                                        </p:tgtEl>
                                        <p:attrNameLst>
                                          <p:attrName>style.visibility</p:attrName>
                                        </p:attrNameLst>
                                      </p:cBhvr>
                                      <p:to>
                                        <p:strVal val="visible"/>
                                      </p:to>
                                    </p:set>
                                    <p:animEffect transition="in" filter="dissolve">
                                      <p:cBhvr>
                                        <p:cTn id="35" dur="1000"/>
                                        <p:tgtEl>
                                          <p:spTgt spid="13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133">
                                            <p:txEl>
                                              <p:pRg st="6" end="6"/>
                                            </p:txEl>
                                          </p:spTgt>
                                        </p:tgtEl>
                                        <p:attrNameLst>
                                          <p:attrName>style.visibility</p:attrName>
                                        </p:attrNameLst>
                                      </p:cBhvr>
                                      <p:to>
                                        <p:strVal val="visible"/>
                                      </p:to>
                                    </p:set>
                                    <p:animEffect transition="in" filter="dissolve">
                                      <p:cBhvr>
                                        <p:cTn id="40" dur="1000"/>
                                        <p:tgtEl>
                                          <p:spTgt spid="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LiteBLU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1" name="Shape 141"/>
          <p:cNvSpPr/>
          <p:nvPr/>
        </p:nvSpPr>
        <p:spPr>
          <a:xfrm>
            <a:off x="1547283" y="3528906"/>
            <a:ext cx="12985211" cy="7992957"/>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spAutoFit/>
          </a:bodyPr>
          <a:lstStyle/>
          <a:p>
            <a:pPr algn="l" defTabSz="457200">
              <a:lnSpc>
                <a:spcPct val="140000"/>
              </a:lnSpc>
              <a:defRPr sz="4100">
                <a:latin typeface="Raleway Medium"/>
                <a:ea typeface="Raleway Medium"/>
                <a:cs typeface="Raleway Medium"/>
                <a:sym typeface="Raleway Medium"/>
              </a:defRPr>
            </a:pPr>
            <a:r>
              <a:rPr lang="et-EE" dirty="0"/>
              <a:t>Selle uuringu tulemuseks on üleilmne strateegia, kus on 21 misjonieesmärki, mis saab kokku võtta kolme rühma: </a:t>
            </a:r>
          </a:p>
          <a:p>
            <a:pPr marL="571500" indent="-571500" algn="l" defTabSz="457200">
              <a:lnSpc>
                <a:spcPct val="140000"/>
              </a:lnSpc>
              <a:spcBef>
                <a:spcPts val="1800"/>
              </a:spcBef>
              <a:buFont typeface="Arial" panose="020B0604020202020204" pitchFamily="34" charset="0"/>
              <a:buChar char="•"/>
              <a:defRPr sz="4100">
                <a:latin typeface="Raleway Medium"/>
                <a:ea typeface="Raleway Medium"/>
                <a:cs typeface="Raleway Medium"/>
                <a:sym typeface="Raleway Medium"/>
              </a:defRPr>
            </a:pPr>
            <a:r>
              <a:rPr lang="et-EE" dirty="0">
                <a:latin typeface="Raleway SemiBold"/>
                <a:ea typeface="Raleway SemiBold"/>
                <a:cs typeface="Raleway SemiBold"/>
                <a:sym typeface="Raleway SemiBold"/>
              </a:rPr>
              <a:t>SIRUTU ÜLES JUMALA POOLE</a:t>
            </a:r>
          </a:p>
          <a:p>
            <a:pPr marL="571500" indent="-571500" algn="l" defTabSz="457200">
              <a:lnSpc>
                <a:spcPct val="140000"/>
              </a:lnSpc>
              <a:spcBef>
                <a:spcPts val="1800"/>
              </a:spcBef>
              <a:buFont typeface="Arial" panose="020B0604020202020204" pitchFamily="34" charset="0"/>
              <a:buChar char="•"/>
              <a:defRPr sz="4100">
                <a:latin typeface="Raleway Medium"/>
                <a:ea typeface="Raleway Medium"/>
                <a:cs typeface="Raleway Medium"/>
                <a:sym typeface="Raleway Medium"/>
              </a:defRPr>
            </a:pPr>
            <a:r>
              <a:rPr lang="et-EE" dirty="0">
                <a:latin typeface="Raleway SemiBold"/>
                <a:ea typeface="Raleway SemiBold"/>
                <a:cs typeface="Raleway SemiBold"/>
                <a:sym typeface="Raleway SemiBold"/>
              </a:rPr>
              <a:t>SIRUTU SISSEPOOLE KOOS JUMALAGA</a:t>
            </a:r>
          </a:p>
          <a:p>
            <a:pPr marL="571500" indent="-571500" algn="l" defTabSz="457200">
              <a:lnSpc>
                <a:spcPct val="140000"/>
              </a:lnSpc>
              <a:spcBef>
                <a:spcPts val="1800"/>
              </a:spcBef>
              <a:buFont typeface="Arial" panose="020B0604020202020204" pitchFamily="34" charset="0"/>
              <a:buChar char="•"/>
              <a:defRPr sz="4100">
                <a:latin typeface="Raleway Medium"/>
                <a:ea typeface="Raleway Medium"/>
                <a:cs typeface="Raleway Medium"/>
                <a:sym typeface="Raleway Medium"/>
              </a:defRPr>
            </a:pPr>
            <a:r>
              <a:rPr lang="et-EE" dirty="0">
                <a:latin typeface="Raleway SemiBold"/>
                <a:ea typeface="Raleway SemiBold"/>
                <a:cs typeface="Raleway SemiBold"/>
                <a:sym typeface="Raleway SemiBold"/>
              </a:rPr>
              <a:t>SIRUTU VÄLJAPOOLE KOOS JUMALAGA</a:t>
            </a:r>
            <a:endParaRPr dirty="0">
              <a:latin typeface="Raleway SemiBold"/>
              <a:ea typeface="Raleway SemiBold"/>
              <a:cs typeface="Raleway SemiBold"/>
              <a:sym typeface="Raleway SemiBold"/>
            </a:endParaRPr>
          </a:p>
          <a:p>
            <a:pPr algn="l" defTabSz="457200">
              <a:defRPr sz="4000">
                <a:latin typeface="Raleway Medium"/>
                <a:ea typeface="Raleway Medium"/>
                <a:cs typeface="Raleway Medium"/>
                <a:sym typeface="Raleway Medium"/>
              </a:defRPr>
            </a:pPr>
            <a:endParaRPr dirty="0">
              <a:latin typeface="Raleway SemiBold"/>
              <a:ea typeface="Raleway SemiBold"/>
              <a:cs typeface="Raleway SemiBold"/>
              <a:sym typeface="Raleway SemiBold"/>
            </a:endParaRPr>
          </a:p>
          <a:p>
            <a:pPr algn="l" defTabSz="457200">
              <a:defRPr sz="4000">
                <a:latin typeface="Raleway Medium"/>
                <a:ea typeface="Raleway Medium"/>
                <a:cs typeface="Raleway Medium"/>
                <a:sym typeface="Raleway Medium"/>
              </a:defRPr>
            </a:pPr>
            <a:endParaRPr dirty="0">
              <a:latin typeface="Raleway SemiBold"/>
              <a:ea typeface="Raleway SemiBold"/>
              <a:cs typeface="Raleway SemiBold"/>
              <a:sym typeface="Raleway SemiBold"/>
            </a:endParaRPr>
          </a:p>
          <a:p>
            <a:pPr algn="l" defTabSz="457200">
              <a:defRPr sz="4000">
                <a:latin typeface="Raleway Medium"/>
                <a:ea typeface="Raleway Medium"/>
                <a:cs typeface="Raleway Medium"/>
                <a:sym typeface="Raleway Medium"/>
              </a:defRPr>
            </a:pPr>
            <a:endParaRPr dirty="0">
              <a:latin typeface="Raleway SemiBold"/>
              <a:ea typeface="Raleway SemiBold"/>
              <a:cs typeface="Raleway SemiBold"/>
              <a:sym typeface="Raleway SemiBold"/>
            </a:endParaRPr>
          </a:p>
        </p:txBody>
      </p:sp>
      <p:sp>
        <p:nvSpPr>
          <p:cNvPr id="142" name="Shape 142"/>
          <p:cNvSpPr>
            <a:spLocks noGrp="1"/>
          </p:cNvSpPr>
          <p:nvPr>
            <p:ph type="subTitle" sz="quarter" idx="1"/>
          </p:nvPr>
        </p:nvSpPr>
        <p:spPr>
          <a:xfrm>
            <a:off x="1417303" y="-115706"/>
            <a:ext cx="18544916" cy="1873375"/>
          </a:xfrm>
          <a:prstGeom prst="rect">
            <a:avLst/>
          </a:prstGeom>
        </p:spPr>
        <p:txBody>
          <a:bodyPr>
            <a:noAutofit/>
          </a:bodyPr>
          <a:lstStyle>
            <a:lvl1pPr algn="l" defTabSz="772239">
              <a:lnSpc>
                <a:spcPts val="27900"/>
              </a:lnSpc>
              <a:defRPr sz="11750">
                <a:latin typeface="Raleway SemiBold"/>
                <a:ea typeface="Raleway SemiBold"/>
                <a:cs typeface="Raleway SemiBold"/>
                <a:sym typeface="Raleway SemiBold"/>
              </a:defRPr>
            </a:lvl1pPr>
          </a:lstStyle>
          <a:p>
            <a:r>
              <a:rPr lang="et-EE" sz="9600" dirty="0"/>
              <a:t>Meie strateegiline plaan</a:t>
            </a:r>
            <a:endParaRPr sz="9600" dirty="0"/>
          </a:p>
        </p:txBody>
      </p:sp>
      <p:pic>
        <p:nvPicPr>
          <p:cNvPr id="143" name="pasted-image.png"/>
          <p:cNvPicPr>
            <a:picLocks noChangeAspect="1"/>
          </p:cNvPicPr>
          <p:nvPr/>
        </p:nvPicPr>
        <p:blipFill>
          <a:blip r:embed="rId4">
            <a:extLst/>
          </a:blip>
          <a:stretch>
            <a:fillRect/>
          </a:stretch>
        </p:blipFill>
        <p:spPr>
          <a:xfrm>
            <a:off x="16376809" y="624386"/>
            <a:ext cx="5571128" cy="5571128"/>
          </a:xfrm>
          <a:prstGeom prst="rect">
            <a:avLst/>
          </a:prstGeom>
          <a:ln w="12700">
            <a:miter lim="400000"/>
          </a:ln>
        </p:spPr>
      </p:pic>
      <p:pic>
        <p:nvPicPr>
          <p:cNvPr id="144" name="pasted-image.png"/>
          <p:cNvPicPr>
            <a:picLocks noChangeAspect="1"/>
          </p:cNvPicPr>
          <p:nvPr/>
        </p:nvPicPr>
        <p:blipFill>
          <a:blip r:embed="rId5">
            <a:extLst/>
          </a:blip>
          <a:stretch>
            <a:fillRect/>
          </a:stretch>
        </p:blipFill>
        <p:spPr>
          <a:xfrm>
            <a:off x="17507706" y="5388712"/>
            <a:ext cx="6961660" cy="7101927"/>
          </a:xfrm>
          <a:prstGeom prst="rect">
            <a:avLst/>
          </a:prstGeom>
          <a:ln w="12700">
            <a:miter lim="400000"/>
          </a:ln>
        </p:spPr>
      </p:pic>
      <p:pic>
        <p:nvPicPr>
          <p:cNvPr id="145" name="pasted-image.png"/>
          <p:cNvPicPr>
            <a:picLocks noChangeAspect="1"/>
          </p:cNvPicPr>
          <p:nvPr/>
        </p:nvPicPr>
        <p:blipFill>
          <a:blip r:embed="rId6">
            <a:extLst/>
          </a:blip>
          <a:stretch>
            <a:fillRect/>
          </a:stretch>
        </p:blipFill>
        <p:spPr>
          <a:xfrm>
            <a:off x="15005423" y="4821504"/>
            <a:ext cx="4030621" cy="40729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LiteBLU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50" name="pasted-image.png"/>
          <p:cNvPicPr>
            <a:picLocks noChangeAspect="1"/>
          </p:cNvPicPr>
          <p:nvPr/>
        </p:nvPicPr>
        <p:blipFill>
          <a:blip r:embed="rId4">
            <a:extLst/>
          </a:blip>
          <a:stretch>
            <a:fillRect/>
          </a:stretch>
        </p:blipFill>
        <p:spPr>
          <a:xfrm>
            <a:off x="24894275" y="1741986"/>
            <a:ext cx="5571128" cy="5571128"/>
          </a:xfrm>
          <a:prstGeom prst="rect">
            <a:avLst/>
          </a:prstGeom>
          <a:ln w="12700">
            <a:miter lim="400000"/>
          </a:ln>
        </p:spPr>
      </p:pic>
      <p:sp>
        <p:nvSpPr>
          <p:cNvPr id="151" name="Shape 151"/>
          <p:cNvSpPr>
            <a:spLocks noGrp="1"/>
          </p:cNvSpPr>
          <p:nvPr>
            <p:ph type="subTitle" sz="quarter" idx="1"/>
          </p:nvPr>
        </p:nvSpPr>
        <p:spPr>
          <a:xfrm>
            <a:off x="1329717" y="-213252"/>
            <a:ext cx="18544916" cy="3453293"/>
          </a:xfrm>
          <a:prstGeom prst="rect">
            <a:avLst/>
          </a:prstGeom>
        </p:spPr>
        <p:txBody>
          <a:bodyPr>
            <a:noAutofit/>
          </a:bodyPr>
          <a:lstStyle>
            <a:lvl1pPr algn="l" defTabSz="772239">
              <a:lnSpc>
                <a:spcPts val="27900"/>
              </a:lnSpc>
              <a:defRPr sz="11750">
                <a:latin typeface="Raleway SemiBold"/>
                <a:ea typeface="Raleway SemiBold"/>
                <a:cs typeface="Raleway SemiBold"/>
                <a:sym typeface="Raleway SemiBold"/>
              </a:defRPr>
            </a:lvl1pPr>
          </a:lstStyle>
          <a:p>
            <a:r>
              <a:rPr lang="et-EE" sz="9600" dirty="0"/>
              <a:t>Sirutu üles Jumala poole</a:t>
            </a:r>
          </a:p>
        </p:txBody>
      </p:sp>
      <p:sp>
        <p:nvSpPr>
          <p:cNvPr id="152" name="Shape 152"/>
          <p:cNvSpPr/>
          <p:nvPr/>
        </p:nvSpPr>
        <p:spPr>
          <a:xfrm>
            <a:off x="1329717" y="3473575"/>
            <a:ext cx="18986451" cy="9007594"/>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spAutoFit/>
          </a:bodyPr>
          <a:lstStyle/>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Kutsuda adventkoguduse liikmeid üles igapäevaseks </a:t>
            </a:r>
            <a:br>
              <a:rPr lang="et-EE" dirty="0"/>
            </a:br>
            <a:r>
              <a:rPr lang="et-EE" dirty="0"/>
              <a:t>piibliõppeks</a:t>
            </a:r>
            <a:endParaRPr dirty="0"/>
          </a:p>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Kutsuda adventkoguduse liikmed üles </a:t>
            </a:r>
            <a:r>
              <a:rPr lang="et-EE" dirty="0" err="1"/>
              <a:t>doktrinaalseks</a:t>
            </a:r>
            <a:r>
              <a:rPr lang="et-EE" dirty="0"/>
              <a:t> õppeks, </a:t>
            </a:r>
            <a:br>
              <a:rPr lang="et-EE" dirty="0"/>
            </a:br>
            <a:r>
              <a:rPr lang="et-EE" dirty="0"/>
              <a:t>mis on oluline vaimuliku küpsuse saavutamiseks. </a:t>
            </a:r>
          </a:p>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Hoolitseda selle eest, et kõik liikmed süveneksid rohkem </a:t>
            </a:r>
            <a:br>
              <a:rPr lang="et-EE" dirty="0"/>
            </a:br>
            <a:r>
              <a:rPr lang="et-EE" dirty="0"/>
              <a:t>Ellen </a:t>
            </a:r>
            <a:r>
              <a:rPr lang="et-EE" dirty="0" err="1"/>
              <a:t>White’i</a:t>
            </a:r>
            <a:r>
              <a:rPr lang="et-EE" dirty="0"/>
              <a:t> nõuannetesse.</a:t>
            </a:r>
            <a:endParaRPr dirty="0"/>
          </a:p>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Kasvatada koguduseliikmete osalust piibellikes vaimulikes praktikates.</a:t>
            </a:r>
            <a:endParaRPr dirty="0"/>
          </a:p>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Edendada pastorite, õpetajate, liikmete ja kogudusekoolide õpilaste seas paremat arusaamist piibliõppest, mis kasutab ajaloolis-grammatilist meetodit ning historitsistlikku tõlgendust, sealhulgas prohvetikuulutuste juures.</a:t>
            </a:r>
          </a:p>
          <a:p>
            <a:pPr marL="705555" indent="-705555" algn="l" defTabSz="457200">
              <a:spcBef>
                <a:spcPts val="2000"/>
              </a:spcBef>
              <a:buSzPct val="100000"/>
              <a:buAutoNum type="arabicPeriod"/>
              <a:defRPr sz="4100">
                <a:latin typeface="Raleway Medium"/>
                <a:ea typeface="Raleway Medium"/>
                <a:cs typeface="Raleway Medium"/>
                <a:sym typeface="Raleway Medium"/>
              </a:defRPr>
            </a:pPr>
            <a:r>
              <a:rPr lang="et-EE" dirty="0"/>
              <a:t>Innustada koguduseliikmeid regulaarselt jumalateenistustel osalema.</a:t>
            </a:r>
            <a:endParaRPr dirty="0"/>
          </a:p>
        </p:txBody>
      </p:sp>
      <p:pic>
        <p:nvPicPr>
          <p:cNvPr id="153" name="Up.png"/>
          <p:cNvPicPr>
            <a:picLocks noChangeAspect="1"/>
          </p:cNvPicPr>
          <p:nvPr/>
        </p:nvPicPr>
        <p:blipFill>
          <a:blip r:embed="rId5">
            <a:extLst/>
          </a:blip>
          <a:stretch>
            <a:fillRect/>
          </a:stretch>
        </p:blipFill>
        <p:spPr>
          <a:xfrm>
            <a:off x="16721241" y="467068"/>
            <a:ext cx="8312251" cy="81209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2">
                                            <p:bg/>
                                          </p:spTgt>
                                        </p:tgtEl>
                                        <p:attrNameLst>
                                          <p:attrName>style.visibility</p:attrName>
                                        </p:attrNameLst>
                                      </p:cBhvr>
                                      <p:to>
                                        <p:strVal val="visible"/>
                                      </p:to>
                                    </p:set>
                                    <p:animEffect transition="in" filter="dissolve">
                                      <p:cBhvr>
                                        <p:cTn id="7" dur="1000"/>
                                        <p:tgtEl>
                                          <p:spTgt spid="152">
                                            <p:bg/>
                                          </p:spTgt>
                                        </p:tgtEl>
                                      </p:cBhvr>
                                    </p:animEffect>
                                  </p:childTnLst>
                                </p:cTn>
                              </p:par>
                              <p:par>
                                <p:cTn id="8" presetID="9" presetClass="entr" presetSubtype="0" fill="hold" grpId="1" nodeType="withEffect">
                                  <p:stCondLst>
                                    <p:cond delay="0"/>
                                  </p:stCondLst>
                                  <p:iterate>
                                    <p:tmAbs val="0"/>
                                  </p:iterate>
                                  <p:childTnLst>
                                    <p:set>
                                      <p:cBhvr>
                                        <p:cTn id="9" fill="hold"/>
                                        <p:tgtEl>
                                          <p:spTgt spid="152">
                                            <p:txEl>
                                              <p:pRg st="0" end="0"/>
                                            </p:txEl>
                                          </p:spTgt>
                                        </p:tgtEl>
                                        <p:attrNameLst>
                                          <p:attrName>style.visibility</p:attrName>
                                        </p:attrNameLst>
                                      </p:cBhvr>
                                      <p:to>
                                        <p:strVal val="visible"/>
                                      </p:to>
                                    </p:set>
                                    <p:animEffect transition="in" filter="dissolve">
                                      <p:cBhvr>
                                        <p:cTn id="10" dur="1000"/>
                                        <p:tgtEl>
                                          <p:spTgt spid="1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2">
                                            <p:txEl>
                                              <p:pRg st="1" end="1"/>
                                            </p:txEl>
                                          </p:spTgt>
                                        </p:tgtEl>
                                        <p:attrNameLst>
                                          <p:attrName>style.visibility</p:attrName>
                                        </p:attrNameLst>
                                      </p:cBhvr>
                                      <p:to>
                                        <p:strVal val="visible"/>
                                      </p:to>
                                    </p:set>
                                    <p:animEffect transition="in" filter="dissolve">
                                      <p:cBhvr>
                                        <p:cTn id="15" dur="1000"/>
                                        <p:tgtEl>
                                          <p:spTgt spid="1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2">
                                            <p:txEl>
                                              <p:pRg st="2" end="2"/>
                                            </p:txEl>
                                          </p:spTgt>
                                        </p:tgtEl>
                                        <p:attrNameLst>
                                          <p:attrName>style.visibility</p:attrName>
                                        </p:attrNameLst>
                                      </p:cBhvr>
                                      <p:to>
                                        <p:strVal val="visible"/>
                                      </p:to>
                                    </p:set>
                                    <p:animEffect transition="in" filter="dissolve">
                                      <p:cBhvr>
                                        <p:cTn id="20" dur="1000"/>
                                        <p:tgtEl>
                                          <p:spTgt spid="15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52">
                                            <p:txEl>
                                              <p:pRg st="3" end="3"/>
                                            </p:txEl>
                                          </p:spTgt>
                                        </p:tgtEl>
                                        <p:attrNameLst>
                                          <p:attrName>style.visibility</p:attrName>
                                        </p:attrNameLst>
                                      </p:cBhvr>
                                      <p:to>
                                        <p:strVal val="visible"/>
                                      </p:to>
                                    </p:set>
                                    <p:animEffect transition="in" filter="dissolve">
                                      <p:cBhvr>
                                        <p:cTn id="25" dur="1000"/>
                                        <p:tgtEl>
                                          <p:spTgt spid="15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52">
                                            <p:txEl>
                                              <p:pRg st="4" end="4"/>
                                            </p:txEl>
                                          </p:spTgt>
                                        </p:tgtEl>
                                        <p:attrNameLst>
                                          <p:attrName>style.visibility</p:attrName>
                                        </p:attrNameLst>
                                      </p:cBhvr>
                                      <p:to>
                                        <p:strVal val="visible"/>
                                      </p:to>
                                    </p:set>
                                    <p:animEffect transition="in" filter="dissolve">
                                      <p:cBhvr>
                                        <p:cTn id="30" dur="1000"/>
                                        <p:tgtEl>
                                          <p:spTgt spid="15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152">
                                            <p:txEl>
                                              <p:pRg st="5" end="5"/>
                                            </p:txEl>
                                          </p:spTgt>
                                        </p:tgtEl>
                                        <p:attrNameLst>
                                          <p:attrName>style.visibility</p:attrName>
                                        </p:attrNameLst>
                                      </p:cBhvr>
                                      <p:to>
                                        <p:strVal val="visible"/>
                                      </p:to>
                                    </p:set>
                                    <p:animEffect transition="in" filter="dissolve">
                                      <p:cBhvr>
                                        <p:cTn id="35" dur="1000"/>
                                        <p:tgtEl>
                                          <p:spTgt spid="15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LiteBLUE.png"/>
          <p:cNvPicPr>
            <a:picLocks noChangeAspect="1"/>
          </p:cNvPicPr>
          <p:nvPr/>
        </p:nvPicPr>
        <p:blipFill>
          <a:blip r:embed="rId3">
            <a:extLst/>
          </a:blip>
          <a:stretch>
            <a:fillRect/>
          </a:stretch>
        </p:blipFill>
        <p:spPr>
          <a:xfrm>
            <a:off x="0" y="-32084"/>
            <a:ext cx="24384000" cy="13716000"/>
          </a:xfrm>
          <a:prstGeom prst="rect">
            <a:avLst/>
          </a:prstGeom>
          <a:ln w="12700">
            <a:miter lim="400000"/>
          </a:ln>
        </p:spPr>
      </p:pic>
      <p:pic>
        <p:nvPicPr>
          <p:cNvPr id="158" name="pasted-image.png"/>
          <p:cNvPicPr>
            <a:picLocks noChangeAspect="1"/>
          </p:cNvPicPr>
          <p:nvPr/>
        </p:nvPicPr>
        <p:blipFill>
          <a:blip r:embed="rId4">
            <a:extLst/>
          </a:blip>
          <a:stretch>
            <a:fillRect/>
          </a:stretch>
        </p:blipFill>
        <p:spPr>
          <a:xfrm>
            <a:off x="24894275" y="1741986"/>
            <a:ext cx="5571128" cy="5571128"/>
          </a:xfrm>
          <a:prstGeom prst="rect">
            <a:avLst/>
          </a:prstGeom>
          <a:ln w="12700">
            <a:miter lim="400000"/>
          </a:ln>
        </p:spPr>
      </p:pic>
      <p:sp>
        <p:nvSpPr>
          <p:cNvPr id="159" name="Shape 159"/>
          <p:cNvSpPr/>
          <p:nvPr/>
        </p:nvSpPr>
        <p:spPr>
          <a:xfrm>
            <a:off x="1317730" y="4886217"/>
            <a:ext cx="19400026" cy="5721503"/>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spAutoFit/>
          </a:bodyPr>
          <a:lstStyle/>
          <a:p>
            <a:pPr marL="705612" indent="-705612" algn="l" defTabSz="457200">
              <a:lnSpc>
                <a:spcPct val="150000"/>
              </a:lnSpc>
              <a:buSzPct val="100000"/>
              <a:buAutoNum type="arabicPeriod" startAt="7"/>
              <a:defRPr sz="4100">
                <a:latin typeface="Raleway Medium"/>
                <a:ea typeface="Raleway Medium"/>
                <a:cs typeface="Raleway Medium"/>
                <a:sym typeface="Raleway Medium"/>
              </a:defRPr>
            </a:pPr>
            <a:r>
              <a:rPr lang="et-EE" dirty="0"/>
              <a:t>Edendada </a:t>
            </a:r>
            <a:r>
              <a:rPr lang="et-EE" dirty="0" err="1"/>
              <a:t>koguduseliikmetevahelist</a:t>
            </a:r>
            <a:r>
              <a:rPr lang="et-EE" dirty="0"/>
              <a:t> ühtsust ja osadust.</a:t>
            </a:r>
            <a:endParaRPr dirty="0"/>
          </a:p>
          <a:p>
            <a:pPr marL="705612" indent="-705612" algn="l" defTabSz="457200">
              <a:lnSpc>
                <a:spcPct val="150000"/>
              </a:lnSpc>
              <a:buSzPct val="100000"/>
              <a:buAutoNum type="arabicPeriod" startAt="7"/>
              <a:defRPr sz="4100">
                <a:latin typeface="Raleway Medium"/>
                <a:ea typeface="Raleway Medium"/>
                <a:cs typeface="Raleway Medium"/>
                <a:sym typeface="Raleway Medium"/>
              </a:defRPr>
            </a:pPr>
            <a:r>
              <a:rPr lang="et-EE" dirty="0"/>
              <a:t>Kaasata usklikud </a:t>
            </a:r>
            <a:r>
              <a:rPr lang="et-EE" dirty="0" err="1"/>
              <a:t>jüngerluse</a:t>
            </a:r>
            <a:r>
              <a:rPr lang="et-EE" dirty="0"/>
              <a:t> protsessi ja teenimistöösse.</a:t>
            </a:r>
            <a:endParaRPr dirty="0"/>
          </a:p>
          <a:p>
            <a:pPr marL="705612" indent="-705612" algn="l" defTabSz="457200">
              <a:lnSpc>
                <a:spcPct val="150000"/>
              </a:lnSpc>
              <a:buSzPct val="100000"/>
              <a:buAutoNum type="arabicPeriod" startAt="7"/>
              <a:defRPr sz="4100">
                <a:latin typeface="Raleway Medium"/>
                <a:ea typeface="Raleway Medium"/>
                <a:cs typeface="Raleway Medium"/>
                <a:sym typeface="Raleway Medium"/>
              </a:defRPr>
            </a:pPr>
            <a:r>
              <a:rPr lang="et-EE" dirty="0"/>
              <a:t>Suurendada noorte inimeste osalust koguduse elus.</a:t>
            </a:r>
            <a:endParaRPr dirty="0"/>
          </a:p>
          <a:p>
            <a:pPr marL="705612" indent="-705612" algn="l" defTabSz="457200">
              <a:lnSpc>
                <a:spcPct val="150000"/>
              </a:lnSpc>
              <a:buSzPct val="100000"/>
              <a:buAutoNum type="arabicPeriod" startAt="7"/>
              <a:defRPr sz="4100">
                <a:latin typeface="Raleway Medium"/>
                <a:ea typeface="Raleway Medium"/>
                <a:cs typeface="Raleway Medium"/>
                <a:sym typeface="Raleway Medium"/>
              </a:defRPr>
            </a:pPr>
            <a:r>
              <a:rPr dirty="0"/>
              <a:t> </a:t>
            </a:r>
            <a:r>
              <a:rPr lang="et-EE" dirty="0"/>
              <a:t>Toetada pastoreid nende administratiivses rollis koguduse juhina.</a:t>
            </a:r>
            <a:endParaRPr dirty="0"/>
          </a:p>
          <a:p>
            <a:pPr marL="705612" indent="-705612" algn="l" defTabSz="457200">
              <a:lnSpc>
                <a:spcPct val="150000"/>
              </a:lnSpc>
              <a:buSzPct val="100000"/>
              <a:buAutoNum type="arabicPeriod" startAt="7"/>
              <a:defRPr sz="4100">
                <a:latin typeface="Raleway Medium"/>
                <a:ea typeface="Raleway Medium"/>
                <a:cs typeface="Raleway Medium"/>
                <a:sym typeface="Raleway Medium"/>
              </a:defRPr>
            </a:pPr>
            <a:r>
              <a:rPr lang="et-EE" dirty="0"/>
              <a:t>Parendada juhtimispraktikaid, mis suurendaksid koguduse organisatsiooni, tegevuste ja misjoniinitsiatiivide usaldusväärsust.</a:t>
            </a:r>
            <a:endParaRPr dirty="0"/>
          </a:p>
        </p:txBody>
      </p:sp>
      <p:sp>
        <p:nvSpPr>
          <p:cNvPr id="160" name="Shape 160"/>
          <p:cNvSpPr>
            <a:spLocks noGrp="1"/>
          </p:cNvSpPr>
          <p:nvPr>
            <p:ph type="subTitle" sz="quarter" idx="1"/>
          </p:nvPr>
        </p:nvSpPr>
        <p:spPr>
          <a:xfrm>
            <a:off x="1317730" y="1269870"/>
            <a:ext cx="18544916" cy="3386017"/>
          </a:xfrm>
          <a:prstGeom prst="rect">
            <a:avLst/>
          </a:prstGeom>
        </p:spPr>
        <p:txBody>
          <a:bodyPr>
            <a:noAutofit/>
          </a:bodyPr>
          <a:lstStyle>
            <a:lvl1pPr algn="l" defTabSz="772239">
              <a:lnSpc>
                <a:spcPts val="27900"/>
              </a:lnSpc>
              <a:defRPr sz="11750">
                <a:latin typeface="Raleway SemiBold"/>
                <a:ea typeface="Raleway SemiBold"/>
                <a:cs typeface="Raleway SemiBold"/>
                <a:sym typeface="Raleway SemiBold"/>
              </a:defRPr>
            </a:lvl1pPr>
          </a:lstStyle>
          <a:p>
            <a:pPr>
              <a:lnSpc>
                <a:spcPct val="100000"/>
              </a:lnSpc>
            </a:pPr>
            <a:r>
              <a:rPr lang="et-EE" sz="9600" dirty="0"/>
              <a:t>Sirutu sissepoole koos Jumalaga</a:t>
            </a:r>
          </a:p>
        </p:txBody>
      </p:sp>
      <p:pic>
        <p:nvPicPr>
          <p:cNvPr id="161" name="IN.png"/>
          <p:cNvPicPr>
            <a:picLocks noChangeAspect="1"/>
          </p:cNvPicPr>
          <p:nvPr/>
        </p:nvPicPr>
        <p:blipFill>
          <a:blip r:embed="rId5">
            <a:extLst/>
          </a:blip>
          <a:stretch>
            <a:fillRect/>
          </a:stretch>
        </p:blipFill>
        <p:spPr>
          <a:xfrm>
            <a:off x="15883925" y="-110650"/>
            <a:ext cx="7909663" cy="79852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9">
                                            <p:bg/>
                                          </p:spTgt>
                                        </p:tgtEl>
                                        <p:attrNameLst>
                                          <p:attrName>style.visibility</p:attrName>
                                        </p:attrNameLst>
                                      </p:cBhvr>
                                      <p:to>
                                        <p:strVal val="visible"/>
                                      </p:to>
                                    </p:set>
                                    <p:animEffect transition="in" filter="dissolve">
                                      <p:cBhvr>
                                        <p:cTn id="7" dur="1000"/>
                                        <p:tgtEl>
                                          <p:spTgt spid="159">
                                            <p:bg/>
                                          </p:spTgt>
                                        </p:tgtEl>
                                      </p:cBhvr>
                                    </p:animEffect>
                                  </p:childTnLst>
                                </p:cTn>
                              </p:par>
                              <p:par>
                                <p:cTn id="8" presetID="9" presetClass="entr" presetSubtype="0" fill="hold" grpId="1" nodeType="withEffect">
                                  <p:stCondLst>
                                    <p:cond delay="0"/>
                                  </p:stCondLst>
                                  <p:iterate>
                                    <p:tmAbs val="0"/>
                                  </p:iterate>
                                  <p:childTnLst>
                                    <p:set>
                                      <p:cBhvr>
                                        <p:cTn id="9" fill="hold"/>
                                        <p:tgtEl>
                                          <p:spTgt spid="159">
                                            <p:txEl>
                                              <p:pRg st="0" end="0"/>
                                            </p:txEl>
                                          </p:spTgt>
                                        </p:tgtEl>
                                        <p:attrNameLst>
                                          <p:attrName>style.visibility</p:attrName>
                                        </p:attrNameLst>
                                      </p:cBhvr>
                                      <p:to>
                                        <p:strVal val="visible"/>
                                      </p:to>
                                    </p:set>
                                    <p:animEffect transition="in" filter="dissolve">
                                      <p:cBhvr>
                                        <p:cTn id="10" dur="1000"/>
                                        <p:tgtEl>
                                          <p:spTgt spid="1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59">
                                            <p:txEl>
                                              <p:pRg st="1" end="1"/>
                                            </p:txEl>
                                          </p:spTgt>
                                        </p:tgtEl>
                                        <p:attrNameLst>
                                          <p:attrName>style.visibility</p:attrName>
                                        </p:attrNameLst>
                                      </p:cBhvr>
                                      <p:to>
                                        <p:strVal val="visible"/>
                                      </p:to>
                                    </p:set>
                                    <p:animEffect transition="in" filter="dissolve">
                                      <p:cBhvr>
                                        <p:cTn id="15" dur="1000"/>
                                        <p:tgtEl>
                                          <p:spTgt spid="1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59">
                                            <p:txEl>
                                              <p:pRg st="2" end="2"/>
                                            </p:txEl>
                                          </p:spTgt>
                                        </p:tgtEl>
                                        <p:attrNameLst>
                                          <p:attrName>style.visibility</p:attrName>
                                        </p:attrNameLst>
                                      </p:cBhvr>
                                      <p:to>
                                        <p:strVal val="visible"/>
                                      </p:to>
                                    </p:set>
                                    <p:animEffect transition="in" filter="dissolve">
                                      <p:cBhvr>
                                        <p:cTn id="20" dur="1000"/>
                                        <p:tgtEl>
                                          <p:spTgt spid="1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59">
                                            <p:txEl>
                                              <p:pRg st="3" end="3"/>
                                            </p:txEl>
                                          </p:spTgt>
                                        </p:tgtEl>
                                        <p:attrNameLst>
                                          <p:attrName>style.visibility</p:attrName>
                                        </p:attrNameLst>
                                      </p:cBhvr>
                                      <p:to>
                                        <p:strVal val="visible"/>
                                      </p:to>
                                    </p:set>
                                    <p:animEffect transition="in" filter="dissolve">
                                      <p:cBhvr>
                                        <p:cTn id="25" dur="1000"/>
                                        <p:tgtEl>
                                          <p:spTgt spid="15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159">
                                            <p:txEl>
                                              <p:pRg st="4" end="4"/>
                                            </p:txEl>
                                          </p:spTgt>
                                        </p:tgtEl>
                                        <p:attrNameLst>
                                          <p:attrName>style.visibility</p:attrName>
                                        </p:attrNameLst>
                                      </p:cBhvr>
                                      <p:to>
                                        <p:strVal val="visible"/>
                                      </p:to>
                                    </p:set>
                                    <p:animEffect transition="in" filter="dissolve">
                                      <p:cBhvr>
                                        <p:cTn id="30" dur="1000"/>
                                        <p:tgtEl>
                                          <p:spTgt spid="1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LiteBLU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66" name="pasted-image.png"/>
          <p:cNvPicPr>
            <a:picLocks noChangeAspect="1"/>
          </p:cNvPicPr>
          <p:nvPr/>
        </p:nvPicPr>
        <p:blipFill>
          <a:blip r:embed="rId4">
            <a:extLst/>
          </a:blip>
          <a:stretch>
            <a:fillRect/>
          </a:stretch>
        </p:blipFill>
        <p:spPr>
          <a:xfrm>
            <a:off x="24894275" y="1741986"/>
            <a:ext cx="5571128" cy="5571128"/>
          </a:xfrm>
          <a:prstGeom prst="rect">
            <a:avLst/>
          </a:prstGeom>
          <a:ln w="12700">
            <a:miter lim="400000"/>
          </a:ln>
        </p:spPr>
      </p:pic>
      <p:sp>
        <p:nvSpPr>
          <p:cNvPr id="167" name="Shape 167"/>
          <p:cNvSpPr>
            <a:spLocks noGrp="1"/>
          </p:cNvSpPr>
          <p:nvPr>
            <p:ph type="subTitle" sz="quarter" idx="1"/>
          </p:nvPr>
        </p:nvSpPr>
        <p:spPr>
          <a:xfrm>
            <a:off x="1297740" y="1248407"/>
            <a:ext cx="18544915" cy="1873376"/>
          </a:xfrm>
          <a:prstGeom prst="rect">
            <a:avLst/>
          </a:prstGeom>
        </p:spPr>
        <p:txBody>
          <a:bodyPr>
            <a:noAutofit/>
          </a:bodyPr>
          <a:lstStyle>
            <a:lvl1pPr algn="l" defTabSz="772239">
              <a:lnSpc>
                <a:spcPts val="27900"/>
              </a:lnSpc>
              <a:defRPr sz="11750">
                <a:latin typeface="Raleway SemiBold"/>
                <a:ea typeface="Raleway SemiBold"/>
                <a:cs typeface="Raleway SemiBold"/>
                <a:sym typeface="Raleway SemiBold"/>
              </a:defRPr>
            </a:lvl1pPr>
          </a:lstStyle>
          <a:p>
            <a:pPr>
              <a:lnSpc>
                <a:spcPct val="100000"/>
              </a:lnSpc>
            </a:pPr>
            <a:r>
              <a:rPr lang="et-EE" sz="9600" dirty="0"/>
              <a:t>Sirutu väljapoole koos Jumalaga</a:t>
            </a:r>
            <a:endParaRPr sz="9600" dirty="0"/>
          </a:p>
        </p:txBody>
      </p:sp>
      <p:sp>
        <p:nvSpPr>
          <p:cNvPr id="168" name="Shape 168"/>
          <p:cNvSpPr/>
          <p:nvPr/>
        </p:nvSpPr>
        <p:spPr>
          <a:xfrm>
            <a:off x="1297740" y="4925627"/>
            <a:ext cx="18829320" cy="6986528"/>
          </a:xfrm>
          <a:prstGeom prst="rect">
            <a:avLst/>
          </a:prstGeom>
          <a:ln w="12700">
            <a:miter lim="400000"/>
          </a:ln>
          <a:extLst>
            <a:ext uri="{C572A759-6A51-4108-AA02-DFA0A04FC94B}">
              <ma14:wrappingTextBoxFlag xmlns="" xmlns:ma14="http://schemas.microsoft.com/office/mac/drawingml/2011/main" val="1"/>
            </a:ext>
          </a:extLst>
        </p:spPr>
        <p:txBody>
          <a:bodyPr lIns="76200" tIns="76200" rIns="76200" bIns="76200">
            <a:spAutoFit/>
          </a:bodyPr>
          <a:lstStyle/>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a:t>Suurendada misjonipingutusi ja koguduse </a:t>
            </a:r>
            <a:br>
              <a:rPr lang="et-EE" dirty="0"/>
            </a:br>
            <a:r>
              <a:rPr lang="et-EE" dirty="0"/>
              <a:t>kohalolu 10/40 aknas.</a:t>
            </a:r>
            <a:endParaRPr dirty="0"/>
          </a:p>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a:t>Suurendada misjonipingutusi ja koguduse kohalolu suurtes linnapiirkondades.</a:t>
            </a:r>
            <a:endParaRPr dirty="0"/>
          </a:p>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err="1"/>
              <a:t>Prioritiseerida</a:t>
            </a:r>
            <a:r>
              <a:rPr lang="et-EE" dirty="0"/>
              <a:t> uute gruppide teket väljaspool 10/40 akent.</a:t>
            </a:r>
            <a:endParaRPr dirty="0"/>
          </a:p>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a:t>Vaadata tõsiselt üle meie misjonimeetodid.</a:t>
            </a:r>
            <a:endParaRPr dirty="0"/>
          </a:p>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a:t>Edendada koguduseliikmete, pastorite ja kogudusejuhtide vahelist koostööd.</a:t>
            </a:r>
            <a:endParaRPr dirty="0"/>
          </a:p>
          <a:p>
            <a:pPr marL="705555" lvl="2" indent="-705555" algn="l" defTabSz="457200">
              <a:spcBef>
                <a:spcPts val="1800"/>
              </a:spcBef>
              <a:buSzPct val="100000"/>
              <a:buAutoNum type="arabicPeriod" startAt="12"/>
              <a:defRPr sz="4100">
                <a:latin typeface="Raleway Medium"/>
                <a:ea typeface="Raleway Medium"/>
                <a:cs typeface="Raleway Medium"/>
                <a:sym typeface="Raleway Medium"/>
              </a:defRPr>
            </a:pPr>
            <a:r>
              <a:rPr lang="et-EE" dirty="0"/>
              <a:t>Kaasata noori inimesi koguduse missiooni täitmisse.</a:t>
            </a:r>
            <a:endParaRPr dirty="0"/>
          </a:p>
        </p:txBody>
      </p:sp>
      <p:pic>
        <p:nvPicPr>
          <p:cNvPr id="169" name="pasted-image.png"/>
          <p:cNvPicPr>
            <a:picLocks noChangeAspect="1"/>
          </p:cNvPicPr>
          <p:nvPr/>
        </p:nvPicPr>
        <p:blipFill>
          <a:blip r:embed="rId5">
            <a:extLst/>
          </a:blip>
          <a:stretch>
            <a:fillRect/>
          </a:stretch>
        </p:blipFill>
        <p:spPr>
          <a:xfrm>
            <a:off x="16771135" y="327691"/>
            <a:ext cx="7287163" cy="72538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animEffect transition="in" filter="dissolve">
                                      <p:cBhvr>
                                        <p:cTn id="7" dur="1000"/>
                                        <p:tgtEl>
                                          <p:spTgt spid="168">
                                            <p:bg/>
                                          </p:spTgt>
                                        </p:tgtEl>
                                      </p:cBhvr>
                                    </p:animEffect>
                                  </p:childTnLst>
                                </p:cTn>
                              </p:par>
                            </p:childTnLst>
                          </p:cTn>
                        </p:par>
                        <p:par>
                          <p:cTn id="8" fill="hold">
                            <p:stCondLst>
                              <p:cond delay="1000"/>
                            </p:stCondLst>
                            <p:childTnLst>
                              <p:par>
                                <p:cTn id="9" presetID="9" presetClass="entr" presetSubtype="0" fill="hold" grpId="1" nodeType="afterEffect">
                                  <p:stCondLst>
                                    <p:cond delay="0"/>
                                  </p:stCondLst>
                                  <p:iterate>
                                    <p:tmAbs val="0"/>
                                  </p:iterate>
                                  <p:childTnLst>
                                    <p:set>
                                      <p:cBhvr>
                                        <p:cTn id="10" fill="hold"/>
                                        <p:tgtEl>
                                          <p:spTgt spid="168">
                                            <p:txEl>
                                              <p:pRg st="0" end="0"/>
                                            </p:txEl>
                                          </p:spTgt>
                                        </p:tgtEl>
                                        <p:attrNameLst>
                                          <p:attrName>style.visibility</p:attrName>
                                        </p:attrNameLst>
                                      </p:cBhvr>
                                      <p:to>
                                        <p:strVal val="visible"/>
                                      </p:to>
                                    </p:set>
                                    <p:animEffect transition="in" filter="dissolve">
                                      <p:cBhvr>
                                        <p:cTn id="11" dur="1000"/>
                                        <p:tgtEl>
                                          <p:spTgt spid="168">
                                            <p:txEl>
                                              <p:pRg st="0" end="0"/>
                                            </p:txEl>
                                          </p:spTgt>
                                        </p:tgtEl>
                                      </p:cBhvr>
                                    </p:animEffect>
                                  </p:childTnLst>
                                </p:cTn>
                              </p:par>
                            </p:childTnLst>
                          </p:cTn>
                        </p:par>
                        <p:par>
                          <p:cTn id="12" fill="hold">
                            <p:stCondLst>
                              <p:cond delay="2000"/>
                            </p:stCondLst>
                            <p:childTnLst>
                              <p:par>
                                <p:cTn id="13" presetID="9" presetClass="entr" fill="hold" grpId="1" nodeType="afterEffect">
                                  <p:stCondLst>
                                    <p:cond delay="0"/>
                                  </p:stCondLst>
                                  <p:iterate>
                                    <p:tmAbs val="0"/>
                                  </p:iterate>
                                  <p:childTnLst>
                                    <p:set>
                                      <p:cBhvr>
                                        <p:cTn id="14" fill="hold"/>
                                        <p:tgtEl>
                                          <p:spTgt spid="168">
                                            <p:txEl>
                                              <p:pRg st="1" end="1"/>
                                            </p:txEl>
                                          </p:spTgt>
                                        </p:tgtEl>
                                        <p:attrNameLst>
                                          <p:attrName>style.visibility</p:attrName>
                                        </p:attrNameLst>
                                      </p:cBhvr>
                                      <p:to>
                                        <p:strVal val="visible"/>
                                      </p:to>
                                    </p:set>
                                    <p:animEffect transition="in" filter="dissolve">
                                      <p:cBhvr>
                                        <p:cTn id="15" dur="1000"/>
                                        <p:tgtEl>
                                          <p:spTgt spid="168">
                                            <p:txEl>
                                              <p:pRg st="1" end="1"/>
                                            </p:txEl>
                                          </p:spTgt>
                                        </p:tgtEl>
                                      </p:cBhvr>
                                    </p:animEffect>
                                  </p:childTnLst>
                                </p:cTn>
                              </p:par>
                            </p:childTnLst>
                          </p:cTn>
                        </p:par>
                        <p:par>
                          <p:cTn id="16" fill="hold">
                            <p:stCondLst>
                              <p:cond delay="3000"/>
                            </p:stCondLst>
                            <p:childTnLst>
                              <p:par>
                                <p:cTn id="17" presetID="9" presetClass="entr" fill="hold" grpId="1" nodeType="afterEffect">
                                  <p:stCondLst>
                                    <p:cond delay="0"/>
                                  </p:stCondLst>
                                  <p:iterate>
                                    <p:tmAbs val="0"/>
                                  </p:iterate>
                                  <p:childTnLst>
                                    <p:set>
                                      <p:cBhvr>
                                        <p:cTn id="18" fill="hold"/>
                                        <p:tgtEl>
                                          <p:spTgt spid="168">
                                            <p:txEl>
                                              <p:pRg st="2" end="2"/>
                                            </p:txEl>
                                          </p:spTgt>
                                        </p:tgtEl>
                                        <p:attrNameLst>
                                          <p:attrName>style.visibility</p:attrName>
                                        </p:attrNameLst>
                                      </p:cBhvr>
                                      <p:to>
                                        <p:strVal val="visible"/>
                                      </p:to>
                                    </p:set>
                                    <p:animEffect transition="in" filter="dissolve">
                                      <p:cBhvr>
                                        <p:cTn id="19" dur="1000"/>
                                        <p:tgtEl>
                                          <p:spTgt spid="168">
                                            <p:txEl>
                                              <p:pRg st="2" end="2"/>
                                            </p:txEl>
                                          </p:spTgt>
                                        </p:tgtEl>
                                      </p:cBhvr>
                                    </p:animEffect>
                                  </p:childTnLst>
                                </p:cTn>
                              </p:par>
                            </p:childTnLst>
                          </p:cTn>
                        </p:par>
                        <p:par>
                          <p:cTn id="20" fill="hold">
                            <p:stCondLst>
                              <p:cond delay="4000"/>
                            </p:stCondLst>
                            <p:childTnLst>
                              <p:par>
                                <p:cTn id="21" presetID="9" presetClass="entr" fill="hold" grpId="1" nodeType="afterEffect">
                                  <p:stCondLst>
                                    <p:cond delay="0"/>
                                  </p:stCondLst>
                                  <p:iterate>
                                    <p:tmAbs val="0"/>
                                  </p:iterate>
                                  <p:childTnLst>
                                    <p:set>
                                      <p:cBhvr>
                                        <p:cTn id="22" fill="hold"/>
                                        <p:tgtEl>
                                          <p:spTgt spid="168">
                                            <p:txEl>
                                              <p:pRg st="3" end="3"/>
                                            </p:txEl>
                                          </p:spTgt>
                                        </p:tgtEl>
                                        <p:attrNameLst>
                                          <p:attrName>style.visibility</p:attrName>
                                        </p:attrNameLst>
                                      </p:cBhvr>
                                      <p:to>
                                        <p:strVal val="visible"/>
                                      </p:to>
                                    </p:set>
                                    <p:animEffect transition="in" filter="dissolve">
                                      <p:cBhvr>
                                        <p:cTn id="23" dur="1000"/>
                                        <p:tgtEl>
                                          <p:spTgt spid="168">
                                            <p:txEl>
                                              <p:pRg st="3" end="3"/>
                                            </p:txEl>
                                          </p:spTgt>
                                        </p:tgtEl>
                                      </p:cBhvr>
                                    </p:animEffect>
                                  </p:childTnLst>
                                </p:cTn>
                              </p:par>
                            </p:childTnLst>
                          </p:cTn>
                        </p:par>
                        <p:par>
                          <p:cTn id="24" fill="hold">
                            <p:stCondLst>
                              <p:cond delay="5000"/>
                            </p:stCondLst>
                            <p:childTnLst>
                              <p:par>
                                <p:cTn id="25" presetID="9" presetClass="entr" fill="hold" grpId="1" nodeType="afterEffect">
                                  <p:stCondLst>
                                    <p:cond delay="0"/>
                                  </p:stCondLst>
                                  <p:iterate>
                                    <p:tmAbs val="0"/>
                                  </p:iterate>
                                  <p:childTnLst>
                                    <p:set>
                                      <p:cBhvr>
                                        <p:cTn id="26" fill="hold"/>
                                        <p:tgtEl>
                                          <p:spTgt spid="168">
                                            <p:txEl>
                                              <p:pRg st="4" end="4"/>
                                            </p:txEl>
                                          </p:spTgt>
                                        </p:tgtEl>
                                        <p:attrNameLst>
                                          <p:attrName>style.visibility</p:attrName>
                                        </p:attrNameLst>
                                      </p:cBhvr>
                                      <p:to>
                                        <p:strVal val="visible"/>
                                      </p:to>
                                    </p:set>
                                    <p:animEffect transition="in" filter="dissolve">
                                      <p:cBhvr>
                                        <p:cTn id="27" dur="1000"/>
                                        <p:tgtEl>
                                          <p:spTgt spid="168">
                                            <p:txEl>
                                              <p:pRg st="4" end="4"/>
                                            </p:txEl>
                                          </p:spTgt>
                                        </p:tgtEl>
                                      </p:cBhvr>
                                    </p:animEffect>
                                  </p:childTnLst>
                                </p:cTn>
                              </p:par>
                            </p:childTnLst>
                          </p:cTn>
                        </p:par>
                        <p:par>
                          <p:cTn id="28" fill="hold">
                            <p:stCondLst>
                              <p:cond delay="6000"/>
                            </p:stCondLst>
                            <p:childTnLst>
                              <p:par>
                                <p:cTn id="29" presetID="9" presetClass="entr" fill="hold" grpId="1" nodeType="afterEffect">
                                  <p:stCondLst>
                                    <p:cond delay="0"/>
                                  </p:stCondLst>
                                  <p:iterate>
                                    <p:tmAbs val="0"/>
                                  </p:iterate>
                                  <p:childTnLst>
                                    <p:set>
                                      <p:cBhvr>
                                        <p:cTn id="30" fill="hold"/>
                                        <p:tgtEl>
                                          <p:spTgt spid="168">
                                            <p:txEl>
                                              <p:pRg st="5" end="5"/>
                                            </p:txEl>
                                          </p:spTgt>
                                        </p:tgtEl>
                                        <p:attrNameLst>
                                          <p:attrName>style.visibility</p:attrName>
                                        </p:attrNameLst>
                                      </p:cBhvr>
                                      <p:to>
                                        <p:strVal val="visible"/>
                                      </p:to>
                                    </p:set>
                                    <p:animEffect transition="in" filter="dissolve">
                                      <p:cBhvr>
                                        <p:cTn id="31" dur="1000"/>
                                        <p:tgtEl>
                                          <p:spTgt spid="16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LiteBLU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74" name="pasted-image.png"/>
          <p:cNvPicPr>
            <a:picLocks noChangeAspect="1"/>
          </p:cNvPicPr>
          <p:nvPr/>
        </p:nvPicPr>
        <p:blipFill>
          <a:blip r:embed="rId4">
            <a:extLst/>
          </a:blip>
          <a:stretch>
            <a:fillRect/>
          </a:stretch>
        </p:blipFill>
        <p:spPr>
          <a:xfrm>
            <a:off x="24894275" y="1741986"/>
            <a:ext cx="5571128" cy="5571128"/>
          </a:xfrm>
          <a:prstGeom prst="rect">
            <a:avLst/>
          </a:prstGeom>
          <a:ln w="12700">
            <a:miter lim="400000"/>
          </a:ln>
        </p:spPr>
      </p:pic>
      <p:sp>
        <p:nvSpPr>
          <p:cNvPr id="175" name="Shape 175"/>
          <p:cNvSpPr>
            <a:spLocks noGrp="1"/>
          </p:cNvSpPr>
          <p:nvPr>
            <p:ph type="subTitle" sz="quarter" idx="1"/>
          </p:nvPr>
        </p:nvSpPr>
        <p:spPr>
          <a:xfrm>
            <a:off x="1289452" y="965808"/>
            <a:ext cx="15082783" cy="1547012"/>
          </a:xfrm>
          <a:prstGeom prst="rect">
            <a:avLst/>
          </a:prstGeom>
        </p:spPr>
        <p:txBody>
          <a:bodyPr>
            <a:noAutofit/>
          </a:bodyPr>
          <a:lstStyle>
            <a:lvl1pPr algn="l" defTabSz="410765">
              <a:lnSpc>
                <a:spcPts val="15700"/>
              </a:lnSpc>
              <a:defRPr sz="7000">
                <a:latin typeface="Raleway SemiBold"/>
                <a:ea typeface="Raleway SemiBold"/>
                <a:cs typeface="Raleway SemiBold"/>
                <a:sym typeface="Raleway SemiBold"/>
              </a:defRPr>
            </a:lvl1pPr>
          </a:lstStyle>
          <a:p>
            <a:r>
              <a:rPr lang="et-EE" sz="7200" dirty="0"/>
              <a:t>Sirutu väljapoole koos Jumalaga</a:t>
            </a:r>
          </a:p>
        </p:txBody>
      </p:sp>
      <p:sp>
        <p:nvSpPr>
          <p:cNvPr id="176" name="Shape 176"/>
          <p:cNvSpPr/>
          <p:nvPr/>
        </p:nvSpPr>
        <p:spPr>
          <a:xfrm>
            <a:off x="1289452" y="4113007"/>
            <a:ext cx="16838127" cy="7044942"/>
          </a:xfrm>
          <a:prstGeom prst="rect">
            <a:avLst/>
          </a:prstGeom>
          <a:ln w="12700">
            <a:miter lim="400000"/>
          </a:ln>
          <a:extLst>
            <a:ext uri="{C572A759-6A51-4108-AA02-DFA0A04FC94B}">
              <ma14:wrappingTextBoxFlag xmlns="" xmlns:ma14="http://schemas.microsoft.com/office/mac/drawingml/2011/main" val="1"/>
            </a:ext>
          </a:extLst>
        </p:spPr>
        <p:txBody>
          <a:bodyPr wrap="square" lIns="76200" tIns="76200" rIns="76200" bIns="76200">
            <a:spAutoFit/>
          </a:bodyPr>
          <a:lstStyle/>
          <a:p>
            <a:pPr marL="705555" indent="-705555" algn="l" defTabSz="457200">
              <a:lnSpc>
                <a:spcPct val="110000"/>
              </a:lnSpc>
              <a:spcBef>
                <a:spcPts val="1800"/>
              </a:spcBef>
              <a:buSzPct val="100000"/>
              <a:buAutoNum type="arabicPeriod" startAt="18"/>
              <a:defRPr sz="4100">
                <a:latin typeface="Raleway Medium"/>
                <a:ea typeface="Raleway Medium"/>
                <a:cs typeface="Raleway Medium"/>
                <a:sym typeface="Raleway Medium"/>
              </a:defRPr>
            </a:pPr>
            <a:r>
              <a:rPr lang="et-EE" dirty="0"/>
              <a:t>Julgustada kohalikke kogudusi, et nad võtaksid initsiatiivi kolmeinglikuulutuse levitamises ja adventkoguduse missiooni täitmises.</a:t>
            </a:r>
            <a:endParaRPr dirty="0"/>
          </a:p>
          <a:p>
            <a:pPr marL="705555" indent="-705555" algn="l" defTabSz="457200">
              <a:lnSpc>
                <a:spcPct val="110000"/>
              </a:lnSpc>
              <a:spcBef>
                <a:spcPts val="1800"/>
              </a:spcBef>
              <a:buSzPct val="100000"/>
              <a:buAutoNum type="arabicPeriod" startAt="18"/>
              <a:defRPr sz="4100">
                <a:latin typeface="Raleway Medium"/>
                <a:ea typeface="Raleway Medium"/>
                <a:cs typeface="Raleway Medium"/>
                <a:sym typeface="Raleway Medium"/>
              </a:defRPr>
            </a:pPr>
            <a:r>
              <a:rPr lang="et-EE" dirty="0"/>
              <a:t>Muuta misjonitöö teiste religioonide ja maailmavaadete hulgas nähtavamaks.</a:t>
            </a:r>
            <a:r>
              <a:rPr dirty="0"/>
              <a:t> </a:t>
            </a:r>
          </a:p>
          <a:p>
            <a:pPr marL="705555" indent="-705555" algn="l" defTabSz="457200">
              <a:lnSpc>
                <a:spcPct val="110000"/>
              </a:lnSpc>
              <a:spcBef>
                <a:spcPts val="1800"/>
              </a:spcBef>
              <a:buSzPct val="100000"/>
              <a:buAutoNum type="arabicPeriod" startAt="18"/>
              <a:defRPr sz="4100">
                <a:latin typeface="Raleway Medium"/>
                <a:ea typeface="Raleway Medium"/>
                <a:cs typeface="Raleway Medium"/>
                <a:sym typeface="Raleway Medium"/>
              </a:defRPr>
            </a:pPr>
            <a:r>
              <a:rPr lang="et-EE" dirty="0"/>
              <a:t>Suurendada vahendite hulka, mis on mõeldud üleilmseks misjonitööks.</a:t>
            </a:r>
            <a:endParaRPr dirty="0"/>
          </a:p>
          <a:p>
            <a:pPr marL="705555" indent="-705555" algn="l" defTabSz="457200">
              <a:lnSpc>
                <a:spcPct val="110000"/>
              </a:lnSpc>
              <a:spcBef>
                <a:spcPts val="1800"/>
              </a:spcBef>
              <a:buSzPct val="100000"/>
              <a:buAutoNum type="arabicPeriod" startAt="18"/>
              <a:defRPr sz="4100">
                <a:latin typeface="Raleway Medium"/>
                <a:ea typeface="Raleway Medium"/>
                <a:cs typeface="Raleway Medium"/>
                <a:sym typeface="Raleway Medium"/>
              </a:defRPr>
            </a:pPr>
            <a:r>
              <a:rPr lang="et-EE" dirty="0"/>
              <a:t>Optimeerida kommunikatsioonimeetodeid ja plaane, et kogudus saaks tõhusamalt töötada ja tunnistada.</a:t>
            </a:r>
            <a:endParaRPr dirty="0"/>
          </a:p>
        </p:txBody>
      </p:sp>
      <p:pic>
        <p:nvPicPr>
          <p:cNvPr id="177" name="pasted-image.png"/>
          <p:cNvPicPr>
            <a:picLocks noChangeAspect="1"/>
          </p:cNvPicPr>
          <p:nvPr/>
        </p:nvPicPr>
        <p:blipFill>
          <a:blip r:embed="rId5">
            <a:extLst/>
          </a:blip>
          <a:stretch>
            <a:fillRect/>
          </a:stretch>
        </p:blipFill>
        <p:spPr>
          <a:xfrm>
            <a:off x="17661687" y="710018"/>
            <a:ext cx="6722313" cy="73621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6">
                                            <p:bg/>
                                          </p:spTgt>
                                        </p:tgtEl>
                                        <p:attrNameLst>
                                          <p:attrName>style.visibility</p:attrName>
                                        </p:attrNameLst>
                                      </p:cBhvr>
                                      <p:to>
                                        <p:strVal val="visible"/>
                                      </p:to>
                                    </p:set>
                                    <p:animEffect transition="in" filter="dissolve">
                                      <p:cBhvr>
                                        <p:cTn id="7" dur="1000"/>
                                        <p:tgtEl>
                                          <p:spTgt spid="176">
                                            <p:bg/>
                                          </p:spTgt>
                                        </p:tgtEl>
                                      </p:cBhvr>
                                    </p:animEffect>
                                  </p:childTnLst>
                                </p:cTn>
                              </p:par>
                              <p:par>
                                <p:cTn id="8" presetID="9" presetClass="entr" presetSubtype="0" fill="hold" grpId="1" nodeType="withEffect">
                                  <p:stCondLst>
                                    <p:cond delay="0"/>
                                  </p:stCondLst>
                                  <p:iterate>
                                    <p:tmAbs val="0"/>
                                  </p:iterate>
                                  <p:childTnLst>
                                    <p:set>
                                      <p:cBhvr>
                                        <p:cTn id="9" fill="hold"/>
                                        <p:tgtEl>
                                          <p:spTgt spid="176">
                                            <p:txEl>
                                              <p:pRg st="0" end="0"/>
                                            </p:txEl>
                                          </p:spTgt>
                                        </p:tgtEl>
                                        <p:attrNameLst>
                                          <p:attrName>style.visibility</p:attrName>
                                        </p:attrNameLst>
                                      </p:cBhvr>
                                      <p:to>
                                        <p:strVal val="visible"/>
                                      </p:to>
                                    </p:set>
                                    <p:animEffect transition="in" filter="dissolve">
                                      <p:cBhvr>
                                        <p:cTn id="10" dur="1000"/>
                                        <p:tgtEl>
                                          <p:spTgt spid="1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76">
                                            <p:txEl>
                                              <p:pRg st="1" end="1"/>
                                            </p:txEl>
                                          </p:spTgt>
                                        </p:tgtEl>
                                        <p:attrNameLst>
                                          <p:attrName>style.visibility</p:attrName>
                                        </p:attrNameLst>
                                      </p:cBhvr>
                                      <p:to>
                                        <p:strVal val="visible"/>
                                      </p:to>
                                    </p:set>
                                    <p:animEffect transition="in" filter="dissolve">
                                      <p:cBhvr>
                                        <p:cTn id="15" dur="1000"/>
                                        <p:tgtEl>
                                          <p:spTgt spid="1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76">
                                            <p:txEl>
                                              <p:pRg st="2" end="2"/>
                                            </p:txEl>
                                          </p:spTgt>
                                        </p:tgtEl>
                                        <p:attrNameLst>
                                          <p:attrName>style.visibility</p:attrName>
                                        </p:attrNameLst>
                                      </p:cBhvr>
                                      <p:to>
                                        <p:strVal val="visible"/>
                                      </p:to>
                                    </p:set>
                                    <p:animEffect transition="in" filter="dissolve">
                                      <p:cBhvr>
                                        <p:cTn id="20" dur="1000"/>
                                        <p:tgtEl>
                                          <p:spTgt spid="1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176">
                                            <p:txEl>
                                              <p:pRg st="3" end="3"/>
                                            </p:txEl>
                                          </p:spTgt>
                                        </p:tgtEl>
                                        <p:attrNameLst>
                                          <p:attrName>style.visibility</p:attrName>
                                        </p:attrNameLst>
                                      </p:cBhvr>
                                      <p:to>
                                        <p:strVal val="visible"/>
                                      </p:to>
                                    </p:set>
                                    <p:animEffect transition="in" filter="dissolve">
                                      <p:cBhvr>
                                        <p:cTn id="25" dur="1000"/>
                                        <p:tgtEl>
                                          <p:spTgt spid="1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8FD90F65-D586-4FA6-91E3-BC0E60CA9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192</TotalTime>
  <Words>553</Words>
  <Application>Microsoft Office PowerPoint</Application>
  <PresentationFormat>Kohandatud</PresentationFormat>
  <Paragraphs>94</Paragraphs>
  <Slides>10</Slides>
  <Notes>10</Notes>
  <HiddenSlides>0</HiddenSlides>
  <MMClips>0</MMClips>
  <ScaleCrop>false</ScaleCrop>
  <HeadingPairs>
    <vt:vector size="6" baseType="variant">
      <vt:variant>
        <vt:lpstr>Kasutatud fondid</vt:lpstr>
      </vt:variant>
      <vt:variant>
        <vt:i4>6</vt:i4>
      </vt:variant>
      <vt:variant>
        <vt:lpstr>Kujundus</vt:lpstr>
      </vt:variant>
      <vt:variant>
        <vt:i4>1</vt:i4>
      </vt:variant>
      <vt:variant>
        <vt:lpstr>Slaidipealkirjad</vt:lpstr>
      </vt:variant>
      <vt:variant>
        <vt:i4>10</vt:i4>
      </vt:variant>
    </vt:vector>
  </HeadingPairs>
  <TitlesOfParts>
    <vt:vector size="17" baseType="lpstr">
      <vt:lpstr>Arial</vt:lpstr>
      <vt:lpstr>Helvetica Light</vt:lpstr>
      <vt:lpstr>Helvetica Neue</vt:lpstr>
      <vt:lpstr>Raleway Medium</vt:lpstr>
      <vt:lpstr>Raleway SemiBold</vt:lpstr>
      <vt:lpstr>Times New Roman</vt:lpstr>
      <vt:lpstr>White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HP</dc:creator>
  <cp:lastModifiedBy>Kaile Tuvi</cp:lastModifiedBy>
  <cp:revision>14</cp:revision>
  <dcterms:modified xsi:type="dcterms:W3CDTF">2019-05-01T09:28:36Z</dcterms:modified>
</cp:coreProperties>
</file>